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123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CDF6BFF-E07D-4F0F-8CD4-7A28E46D0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761554-6AEA-47D9-807F-B3DE8800E9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92A580F-7B9D-42FA-B7DC-364B7995F3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2D8C9CA-878E-4D48-B3FC-DA79675754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1CD9C4-DA03-41E7-A1C4-B9F4DC6D7C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6CBE12-E3AF-4D71-B1F9-5E4DEBEBB3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68FC95F-42F3-4319-B8EA-59494BCA91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8C56448C-AA01-4042-A602-0F00203B4CF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1CAE65A-88A0-44ED-9289-2A7B82CA5A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C7A97D2-AA5E-40B9-9172-B64AA699FF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9058C3A-4CEB-486F-A19C-59408DC53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51C83A-6F3F-4F46-90B3-D8E501C89D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51DAD6F2-4BD4-4E31-9077-5F3F26C21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8012C4-0027-43CE-A926-30EBC618CC74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B96031D-6012-42D3-AAAC-BB63461B9C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75BC296-9973-4EB4-B91A-5538F761B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802150E-208F-4640-9E1D-7E7C498E3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388C0F-BB9E-47EE-BF3D-74CCFB91236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8E3B89B-067D-4E1F-A8CA-248AB81232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2A42460B-95DE-40E4-A77F-45BC38B44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71000BB8-302A-427C-8036-9DD59D49E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FADBAF-C274-46E1-8032-367A816CA34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9D75E60-41D0-4E81-BCF3-73BA8A0475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966FB42-EE11-406C-8679-EC66FA3F5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08F26-040C-46FC-8A4B-AF30D81D5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DF5112-97FE-4E63-A921-F1D4A8A9F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8D57E4-5593-4978-9FCF-D7CC79E15B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991BC-4CFA-4FF3-B92E-F4FC93C1C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1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065FF-66EC-4671-B9BF-E766F8130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1B16A-EC1C-4320-AD1D-0693075D5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7BDD09-195A-4D8D-9925-190A6E0D6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85C08-AE02-4538-94DA-1D1D16BCB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86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342C55-9FE3-4122-8391-6905C0CFF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E53FC-178A-4CD6-A598-3558A6D1D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F77C05-00BE-44DB-B4D7-C51667B5C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B6C58-4F5F-4D84-9AE2-DA44A2A85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59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EC1CDC-D8FD-4388-B848-37B10868B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E60292-515C-43EC-B432-AC20FB364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0B587-0576-46CF-9396-11503FC8C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6314A-DD49-48E3-9735-7A155F3B4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97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34FB1-83EB-4547-A98F-C389B06D8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56DF54-0B79-48A6-9F76-7D196D38A9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F3281F-6EFB-4C33-950D-EB35BE33A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5DD6B-2AC3-4349-A3C7-BD3D5C957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53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C85050-AC88-4B0E-9939-9022D6420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987C5E-5A05-4963-9854-7F4E1F33D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CDB13-2E32-4D58-B897-8AF81D708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54326-FD5D-4B49-BAC7-3B8899CD0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69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BD5D4C-48FF-4B96-AD41-50BCD12C5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77EA8A-FAD2-4E48-97CE-70866DAD50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FDBB94-57F2-4E68-A0EE-67CDBF7C0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B3BC9-7EE3-44F9-B444-A6D204225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9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96700-F006-4737-8637-DE358A879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43871F-E83C-43CB-A4BC-6E67332CE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90BB71-B626-4BD9-98F4-F03457383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6267F-A901-4DFC-ACE1-609B1B4EB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63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9403F7-C558-41A1-848A-F07077689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448C83-8B64-4AD2-9A5C-5E033C37F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E3DC54-DDED-4EE7-B940-9016A5AEB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67FFD-FD1D-428A-8648-C27E2F71C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00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EADFAA-CFF5-49B1-B6DF-F4B5FCEC7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213391-8909-4CCF-8F7B-443AE50C1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CCB75B-357F-4938-8FD1-CE81400C1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3EC2E-B189-4069-8F91-25BEB92A5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652AC-3634-4D4E-A0F3-BB80FEAA4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42A230-69FB-401C-BA4F-7629625BE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0B7A67-EA75-40BF-857B-7EEE6C11A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DA60C-776C-4E4F-9752-52FA5C5C6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787D11-A221-4809-8309-92F19414D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4B5ED3-E104-42DB-AC77-5EB06FC42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E6DCC8-5C83-4AD9-8B81-0FD9316C72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B4FB18-CBBD-4A9A-BF68-EA3C829977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312081-91BA-426E-BDCA-05BBFC832C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F8A720-A8C5-4B31-A5BC-E874D8D8FA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28" Type="http://schemas.openxmlformats.org/officeDocument/2006/relationships/image" Target="../media/image3.png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Relationship Id="rId27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8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E49432AC-00CA-4886-9569-C60D82CD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chemeClr val="bg1"/>
                </a:solidFill>
                <a:latin typeface="Times New Roman" panose="02020603050405020304" pitchFamily="18" charset="0"/>
              </a:rPr>
              <a:t>Aerospace Jeopardy</a:t>
            </a:r>
          </a:p>
        </p:txBody>
      </p:sp>
      <p:graphicFrame>
        <p:nvGraphicFramePr>
          <p:cNvPr id="2207" name="Group 159">
            <a:extLst>
              <a:ext uri="{FF2B5EF4-FFF2-40B4-BE49-F238E27FC236}">
                <a16:creationId xmlns:a16="http://schemas.microsoft.com/office/drawing/2014/main" id="{BDFA0398-384A-419C-B061-9055C6C8DDF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43000"/>
          <a:ext cx="8382000" cy="541020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Newton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Galileo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Moon Missions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NASA Spinoffs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Space Shuttle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5" name="Picture 1">
            <a:extLst>
              <a:ext uri="{FF2B5EF4-FFF2-40B4-BE49-F238E27FC236}">
                <a16:creationId xmlns:a16="http://schemas.microsoft.com/office/drawing/2014/main" id="{8096CB50-1108-4373-BC7C-E4F4F04090AA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963"/>
            <a:ext cx="914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2">
            <a:extLst>
              <a:ext uri="{FF2B5EF4-FFF2-40B4-BE49-F238E27FC236}">
                <a16:creationId xmlns:a16="http://schemas.microsoft.com/office/drawing/2014/main" id="{E7FD1341-E243-444F-B729-7BB24C6842D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71438"/>
            <a:ext cx="823912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1097A122-7AE3-40BC-B865-A0F9720F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50450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did Galileo discover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from his experiment?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40 points</a:t>
            </a:r>
          </a:p>
        </p:txBody>
      </p:sp>
      <p:pic>
        <p:nvPicPr>
          <p:cNvPr id="11267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B4FE7C31-3723-4DCA-B9DB-239D9E31C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7A0495F8-3265-45A8-B06F-AF2913284B3A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83E44C4C-7699-4565-9F63-41192D678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the force he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discovered called?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50 points</a:t>
            </a:r>
          </a:p>
        </p:txBody>
      </p:sp>
      <p:pic>
        <p:nvPicPr>
          <p:cNvPr id="12291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F580CB28-E656-40EE-9532-FFB663D2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A45EBD92-547A-4AF7-9AD3-C80D7040CDED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1C8E01D1-7DE1-432F-A881-2B7F13807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country has had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 successful mission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to the Moon?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10 points</a:t>
            </a:r>
          </a:p>
        </p:txBody>
      </p:sp>
      <p:pic>
        <p:nvPicPr>
          <p:cNvPr id="13315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04A7E04E-0716-4E78-8CEC-E623AE20B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70512EC5-3EBF-4FB0-85F8-12CB8A51428C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AFAACB00-E704-448D-9EB8-43E6E8C6A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When did the first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human walk on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moon?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20 points</a:t>
            </a:r>
          </a:p>
        </p:txBody>
      </p:sp>
      <p:pic>
        <p:nvPicPr>
          <p:cNvPr id="14339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C68267E5-A014-4226-9FA1-165C686B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500DA566-9D3B-4A23-9FBC-B656392C3EAA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9BDF7CBF-4CB3-4DF9-9AFE-A701BA0A6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65613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How much computing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power did the Apollo 11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Lunar Mission have?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30 points</a:t>
            </a:r>
          </a:p>
        </p:txBody>
      </p:sp>
      <p:pic>
        <p:nvPicPr>
          <p:cNvPr id="15363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95E2F5D5-CF98-40C2-9EDE-D661CED4A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E4FB2E6D-A6AE-40BA-9333-FBEDA6E22444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7B6E55E2-0AB1-445E-B02A-8BB45B662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752600"/>
            <a:ext cx="51927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When did the last person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to date walk on the moon?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40 points</a:t>
            </a:r>
          </a:p>
        </p:txBody>
      </p:sp>
      <p:pic>
        <p:nvPicPr>
          <p:cNvPr id="16387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528343FD-CDE9-4765-A59B-D14CBB7E5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66554F45-57A9-4907-878A-CF7D2A46E128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BBB47754-034C-42B5-8059-9571B5A4D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Name the three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Apollo 11 astronauts.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50 points</a:t>
            </a:r>
          </a:p>
        </p:txBody>
      </p:sp>
      <p:pic>
        <p:nvPicPr>
          <p:cNvPr id="17411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5DE781FE-7BB6-4025-9F52-DBA6C3289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68500FAC-73F2-410F-A657-29484DFAEB55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BFF70297-9C9F-4E95-8442-FD9EED881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95458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was one of the first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popularly used spinoffs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from space exploration?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10 points</a:t>
            </a:r>
          </a:p>
        </p:txBody>
      </p:sp>
      <p:pic>
        <p:nvPicPr>
          <p:cNvPr id="18435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B184130D-74AC-4E65-A446-78FECE950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AC78445F-B2A4-455B-9CEF-267B331732E3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319B79FF-0E93-475B-82AF-5BD32EE0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925" y="1831975"/>
            <a:ext cx="65341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kind of ordinary shoes benefited from the Moon Boot?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20 points</a:t>
            </a:r>
          </a:p>
        </p:txBody>
      </p:sp>
      <p:pic>
        <p:nvPicPr>
          <p:cNvPr id="19459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E07A4C72-1319-4A01-BCB0-68045E040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20978CBA-1E9A-4DD7-B108-05F26B09FAB1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A69CD4B3-01BF-431B-8BA5-5FC5D134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1743075"/>
            <a:ext cx="5249863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does your cell phone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have in common with the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space program?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30 points</a:t>
            </a:r>
          </a:p>
        </p:txBody>
      </p:sp>
      <p:pic>
        <p:nvPicPr>
          <p:cNvPr id="20483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4CDA8A36-CC21-41A6-AB02-0F358A29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F60E838C-4340-423E-A105-6CA63575E9C9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C0310770-BF3B-4314-825C-CBC059C8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752600"/>
            <a:ext cx="497998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Which scientist is known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for the three laws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he discovered?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10 points</a:t>
            </a:r>
          </a:p>
        </p:txBody>
      </p:sp>
      <p:pic>
        <p:nvPicPr>
          <p:cNvPr id="3075" name="Picture 6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3E3B656F-E6FE-43EC-85A3-C24BDCD4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2455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5" action="ppaction://hlinksldjump"/>
            <a:extLst>
              <a:ext uri="{FF2B5EF4-FFF2-40B4-BE49-F238E27FC236}">
                <a16:creationId xmlns:a16="http://schemas.microsoft.com/office/drawing/2014/main" id="{04652AC3-F10D-43E1-B5FA-785790F2123B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AAF8119-9C54-44E0-A511-00463546D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do NASA and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NASCAR have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in common?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40 points</a:t>
            </a:r>
          </a:p>
        </p:txBody>
      </p:sp>
      <p:pic>
        <p:nvPicPr>
          <p:cNvPr id="21507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782C672B-20A7-46AD-9F86-401D15870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8E7D6D5E-906D-4571-82C1-F4B987245C7F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181B469-F449-4B0B-93E0-7FC59B802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Why do mariners love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space program?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50 points</a:t>
            </a:r>
          </a:p>
        </p:txBody>
      </p:sp>
      <p:pic>
        <p:nvPicPr>
          <p:cNvPr id="22531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B3C358E0-911A-4CD5-ADD1-288F1419C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77B781F7-9A16-4B11-8458-5FA53468A31D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>
            <a:extLst>
              <a:ext uri="{FF2B5EF4-FFF2-40B4-BE49-F238E27FC236}">
                <a16:creationId xmlns:a16="http://schemas.microsoft.com/office/drawing/2014/main" id="{FC7C5B28-AF1A-4DB2-BEC7-9321C1632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When was the FIRST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space shuttle mission?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10 points</a:t>
            </a:r>
          </a:p>
        </p:txBody>
      </p:sp>
      <p:pic>
        <p:nvPicPr>
          <p:cNvPr id="23555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1E10354B-55EC-4A86-BA0D-0C8BE1FAC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961D8F6D-E79D-4DA4-9E41-D3083986244D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>
            <a:extLst>
              <a:ext uri="{FF2B5EF4-FFF2-40B4-BE49-F238E27FC236}">
                <a16:creationId xmlns:a16="http://schemas.microsoft.com/office/drawing/2014/main" id="{A726B997-96B7-4CA4-9576-FA65CF173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19050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When was the LAST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Space shuttle mission?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20 points</a:t>
            </a:r>
          </a:p>
        </p:txBody>
      </p:sp>
      <p:pic>
        <p:nvPicPr>
          <p:cNvPr id="24579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BF34350F-8A05-495A-8001-E75132629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E2B16440-E851-481C-B4E2-2E616859AE73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>
            <a:extLst>
              <a:ext uri="{FF2B5EF4-FFF2-40B4-BE49-F238E27FC236}">
                <a16:creationId xmlns:a16="http://schemas.microsoft.com/office/drawing/2014/main" id="{6D6A4952-CD8A-4CCD-A869-2BBA4B606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the VAB?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30 points</a:t>
            </a:r>
          </a:p>
        </p:txBody>
      </p:sp>
      <p:pic>
        <p:nvPicPr>
          <p:cNvPr id="25603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6ED89A39-8FDD-4F10-A502-D2DEA8F60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8D9D7CC6-CA5B-4586-8E18-E71C59B15EB2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BA6872EC-6764-41E3-8676-5C57130FE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1752600"/>
            <a:ext cx="58388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maximum speed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of the Crawler that takes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Shuttle to the Launch Pad?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40 points</a:t>
            </a:r>
          </a:p>
        </p:txBody>
      </p:sp>
      <p:pic>
        <p:nvPicPr>
          <p:cNvPr id="26627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A13AABD6-240C-4DAA-B848-7CE128E2D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FCE4D248-71A8-4548-9501-A6C29B4BAA12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00E74F87-64E6-42EA-9E90-5879DEF9C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6863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was significant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about STS-107 in 2003?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50 points</a:t>
            </a:r>
          </a:p>
        </p:txBody>
      </p:sp>
      <p:pic>
        <p:nvPicPr>
          <p:cNvPr id="27651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7F83AF0D-C45B-452C-9A12-BC5FED1F9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AC0DBDE0-D22B-44A8-B054-8B2821C8D6AB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5EDAD548-2B4D-4411-BD21-A4147DE24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97075"/>
            <a:ext cx="45720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Isaac Newton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is the scientist known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for the three laws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he discovered?</a:t>
            </a:r>
          </a:p>
          <a:p>
            <a:pPr algn="ctr" eaLnBrk="1" hangingPunct="1"/>
            <a:endParaRPr lang="en-US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Category 1 – 10 points</a:t>
            </a:r>
          </a:p>
        </p:txBody>
      </p:sp>
      <p:pic>
        <p:nvPicPr>
          <p:cNvPr id="28675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E1BD6345-FDC3-4BA4-AC15-41B016371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B649D42F-BB78-4C60-9088-697C52F6C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057400"/>
            <a:ext cx="4572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An apple supposedly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led Newton to his major discovery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20 points</a:t>
            </a:r>
          </a:p>
        </p:txBody>
      </p:sp>
      <p:pic>
        <p:nvPicPr>
          <p:cNvPr id="2969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7DF386BC-0FD6-4403-BB39-7F7A7DA87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71CA3537-3DAF-4538-A335-1C5E96BC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444625"/>
            <a:ext cx="45720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The Law of Action </a:t>
            </a: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and Reaction is that for every action there is </a:t>
            </a: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an equal and</a:t>
            </a: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opposite reaction.</a:t>
            </a:r>
          </a:p>
          <a:p>
            <a:pPr eaLnBrk="1" hangingPunct="1"/>
            <a:endParaRPr lang="en-US" altLang="en-US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Category 1 – 30 points</a:t>
            </a:r>
          </a:p>
        </p:txBody>
      </p:sp>
      <p:pic>
        <p:nvPicPr>
          <p:cNvPr id="3072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EA2407F2-4830-419F-A427-7DD5E3163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90299888-5E5E-4503-A126-C95540D3E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7625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fruit supposedly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led Newton to his major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discovery?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20 points</a:t>
            </a:r>
          </a:p>
        </p:txBody>
      </p:sp>
      <p:pic>
        <p:nvPicPr>
          <p:cNvPr id="409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FAEAA959-31C9-44CC-8A34-31EB84D67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5" action="ppaction://hlinksldjump"/>
            <a:extLst>
              <a:ext uri="{FF2B5EF4-FFF2-40B4-BE49-F238E27FC236}">
                <a16:creationId xmlns:a16="http://schemas.microsoft.com/office/drawing/2014/main" id="{AD2531CC-2CE0-4736-8BD4-772A6E22DA76}"/>
              </a:ext>
            </a:extLst>
          </p:cNvPr>
          <p:cNvSpPr/>
          <p:nvPr/>
        </p:nvSpPr>
        <p:spPr>
          <a:xfrm>
            <a:off x="7543800" y="5924550"/>
            <a:ext cx="658813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B4E05D4D-66AC-41C6-A8FA-9CF28D129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74888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Newton’s 2</a:t>
            </a:r>
            <a:r>
              <a:rPr lang="en-US" altLang="en-US" sz="36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nd</a:t>
            </a:r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 Law is</a:t>
            </a: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The Law of Inertia</a:t>
            </a:r>
          </a:p>
          <a:p>
            <a:pPr algn="ctr" eaLnBrk="1" hangingPunct="1"/>
            <a:endParaRPr lang="en-US" altLang="en-US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Category 1 – 40 points</a:t>
            </a:r>
          </a:p>
        </p:txBody>
      </p:sp>
      <p:pic>
        <p:nvPicPr>
          <p:cNvPr id="31747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32B935DC-7B63-4C8C-A7CF-BBB06960B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86575947-F2D5-4911-BA48-A853870D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5029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The Law of Inertia states that an object at rest tends to remain at rest.</a:t>
            </a:r>
          </a:p>
          <a:p>
            <a:pPr algn="ctr" eaLnBrk="1" hangingPunct="1"/>
            <a:endParaRPr lang="en-US" altLang="en-US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Category 1 – 50 points</a:t>
            </a:r>
          </a:p>
        </p:txBody>
      </p:sp>
      <p:pic>
        <p:nvPicPr>
          <p:cNvPr id="32771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57D71A64-8F66-417D-9C21-9ED32CB43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>
            <a:extLst>
              <a:ext uri="{FF2B5EF4-FFF2-40B4-BE49-F238E27FC236}">
                <a16:creationId xmlns:a16="http://schemas.microsoft.com/office/drawing/2014/main" id="{6E930E07-31B7-4E3A-BFA3-CD6A2AC62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1752600"/>
            <a:ext cx="56737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Gallileo was the first scientist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to explore how things move,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especially how they fall.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10 points</a:t>
            </a:r>
          </a:p>
        </p:txBody>
      </p:sp>
      <p:pic>
        <p:nvPicPr>
          <p:cNvPr id="33795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7C4B4E41-0404-41B8-BBB2-1FE25C322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extLst>
              <a:ext uri="{FF2B5EF4-FFF2-40B4-BE49-F238E27FC236}">
                <a16:creationId xmlns:a16="http://schemas.microsoft.com/office/drawing/2014/main" id="{05105205-104F-408A-8F7F-9E63AD2C6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71650"/>
            <a:ext cx="51784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Leaning Tower of Pisa featured prominently in Galileo's experiments?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20 points</a:t>
            </a:r>
          </a:p>
        </p:txBody>
      </p:sp>
      <p:pic>
        <p:nvPicPr>
          <p:cNvPr id="3481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D7D1FC34-EBA5-4E14-A057-6ACF53AC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E5F24E26-B853-4CCE-AF3D-D9556E809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581150"/>
            <a:ext cx="6019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Galileo’s experiment was to drop two lead balls of different weights and both hit the ground at the same time.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30 points</a:t>
            </a:r>
          </a:p>
        </p:txBody>
      </p:sp>
      <p:pic>
        <p:nvPicPr>
          <p:cNvPr id="3584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8176EE53-5BFF-4950-9338-86F14A2A5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>
            <a:extLst>
              <a:ext uri="{FF2B5EF4-FFF2-40B4-BE49-F238E27FC236}">
                <a16:creationId xmlns:a16="http://schemas.microsoft.com/office/drawing/2014/main" id="{AFB82F20-9928-4BC5-A356-AE2E37A5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65532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Galileo discovered from his experiments that some constant force acted upon dropped objects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40 points</a:t>
            </a:r>
          </a:p>
        </p:txBody>
      </p:sp>
      <p:pic>
        <p:nvPicPr>
          <p:cNvPr id="36867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39D1C712-3912-421D-B7FE-F99793896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>
            <a:extLst>
              <a:ext uri="{FF2B5EF4-FFF2-40B4-BE49-F238E27FC236}">
                <a16:creationId xmlns:a16="http://schemas.microsoft.com/office/drawing/2014/main" id="{4E635700-3560-42E4-B519-1CAB00C59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1752600"/>
            <a:ext cx="45053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 The force Galileo  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discovered is called the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Force of Gravity.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50 points</a:t>
            </a:r>
          </a:p>
        </p:txBody>
      </p:sp>
      <p:pic>
        <p:nvPicPr>
          <p:cNvPr id="37891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CD16349F-2A7F-494A-9DB9-CECE6D5B9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extLst>
              <a:ext uri="{FF2B5EF4-FFF2-40B4-BE49-F238E27FC236}">
                <a16:creationId xmlns:a16="http://schemas.microsoft.com/office/drawing/2014/main" id="{CE483E0F-8A40-40C8-B65E-09FBB8E18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0"/>
            <a:ext cx="44196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United States had the first successful mission to the Moon.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10 points</a:t>
            </a:r>
          </a:p>
        </p:txBody>
      </p:sp>
      <p:pic>
        <p:nvPicPr>
          <p:cNvPr id="38915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7A586513-EB21-4863-A2FD-E2F7B7324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93387D64-312E-49B5-A523-B5226E83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1757363"/>
            <a:ext cx="5245100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Neil Armstrong was the first human to walk on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moon on July 20, 1969.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20 points</a:t>
            </a:r>
          </a:p>
        </p:txBody>
      </p:sp>
      <p:pic>
        <p:nvPicPr>
          <p:cNvPr id="3993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D097A4BE-A29C-4EDA-8DD1-52583A200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extLst>
              <a:ext uri="{FF2B5EF4-FFF2-40B4-BE49-F238E27FC236}">
                <a16:creationId xmlns:a16="http://schemas.microsoft.com/office/drawing/2014/main" id="{11D64D99-B838-42D3-9E70-B6E1BA0A6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676400"/>
            <a:ext cx="54102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maximum computing power for the Apollo 11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Lunar Mission was 64 kb.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30 points</a:t>
            </a:r>
          </a:p>
        </p:txBody>
      </p:sp>
      <p:pic>
        <p:nvPicPr>
          <p:cNvPr id="4096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6ACBE536-7629-480F-A71D-00596D6CC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9F9FABCF-9C1A-44F8-919E-BF33DC2FB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the Law of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Action and Reaction?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30 points</a:t>
            </a:r>
          </a:p>
        </p:txBody>
      </p:sp>
      <p:pic>
        <p:nvPicPr>
          <p:cNvPr id="512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7104BD8F-356C-4F45-ACA4-1AA71951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5" action="ppaction://hlinksldjump"/>
            <a:extLst>
              <a:ext uri="{FF2B5EF4-FFF2-40B4-BE49-F238E27FC236}">
                <a16:creationId xmlns:a16="http://schemas.microsoft.com/office/drawing/2014/main" id="{D49DA84A-EA87-45D2-A757-B9CF4CA6B464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extLst>
              <a:ext uri="{FF2B5EF4-FFF2-40B4-BE49-F238E27FC236}">
                <a16:creationId xmlns:a16="http://schemas.microsoft.com/office/drawing/2014/main" id="{671A31D6-02A1-4B72-9113-BF1F24C3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2600"/>
            <a:ext cx="6335713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In 1972, the last people to date to walk on the moon were Eugene Cernan and Harrison Schmitt.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40 points</a:t>
            </a:r>
          </a:p>
        </p:txBody>
      </p:sp>
      <p:pic>
        <p:nvPicPr>
          <p:cNvPr id="41987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354B4B6D-C72D-495B-8121-E07B3E35E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>
            <a:extLst>
              <a:ext uri="{FF2B5EF4-FFF2-40B4-BE49-F238E27FC236}">
                <a16:creationId xmlns:a16="http://schemas.microsoft.com/office/drawing/2014/main" id="{AC6AF2C9-75BC-4E22-B5EF-2ECDA6905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219200"/>
            <a:ext cx="597535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three Apollo 11 astronauts were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Neil Armstrong,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Michael Collins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and Edwin “Buzz” Aldrin.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3 – 50 points</a:t>
            </a:r>
          </a:p>
        </p:txBody>
      </p:sp>
      <p:pic>
        <p:nvPicPr>
          <p:cNvPr id="43011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D99D3AA8-E9F4-443B-9D18-23A36289F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>
            <a:extLst>
              <a:ext uri="{FF2B5EF4-FFF2-40B4-BE49-F238E27FC236}">
                <a16:creationId xmlns:a16="http://schemas.microsoft.com/office/drawing/2014/main" id="{6CEC8699-9B08-4B17-86D4-E5E97CD2D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1287463"/>
            <a:ext cx="59975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One of the first popularly used spinoffs from the space program was TANG, a powdered orange beverage.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10 points</a:t>
            </a:r>
          </a:p>
        </p:txBody>
      </p:sp>
      <p:pic>
        <p:nvPicPr>
          <p:cNvPr id="44035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4BD1A28C-734C-443E-8468-5A28EB328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>
            <a:extLst>
              <a:ext uri="{FF2B5EF4-FFF2-40B4-BE49-F238E27FC236}">
                <a16:creationId xmlns:a16="http://schemas.microsoft.com/office/drawing/2014/main" id="{70C2E600-F332-4F5C-B17D-5B295DC8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1600200"/>
            <a:ext cx="59721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Athletic / running shoes benefited from the shock absorbing insole material developed for the Moon Boot.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20 points</a:t>
            </a:r>
          </a:p>
        </p:txBody>
      </p:sp>
      <p:pic>
        <p:nvPicPr>
          <p:cNvPr id="4505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EB7C638F-7EF2-4CE3-8B5B-0BD6E6CF8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>
            <a:extLst>
              <a:ext uri="{FF2B5EF4-FFF2-40B4-BE49-F238E27FC236}">
                <a16:creationId xmlns:a16="http://schemas.microsoft.com/office/drawing/2014/main" id="{CCA27E7A-984C-4370-866A-163919466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1744663"/>
            <a:ext cx="5524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Your cell phone and the space program have wireless communication technology in common.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30 points</a:t>
            </a:r>
          </a:p>
        </p:txBody>
      </p:sp>
      <p:pic>
        <p:nvPicPr>
          <p:cNvPr id="4608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9A65420D-4A4F-4703-95BF-3A6155BAB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>
            <a:extLst>
              <a:ext uri="{FF2B5EF4-FFF2-40B4-BE49-F238E27FC236}">
                <a16:creationId xmlns:a16="http://schemas.microsoft.com/office/drawing/2014/main" id="{79365332-6EE8-4869-96F0-9FE0C31FF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1066800"/>
            <a:ext cx="68961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NASA and NASCAR have automotive insulation, heat shields / thermal protection in common?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40 points</a:t>
            </a:r>
          </a:p>
        </p:txBody>
      </p:sp>
      <p:pic>
        <p:nvPicPr>
          <p:cNvPr id="47107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7377CE51-2AC6-4B6B-A87B-FFDD10292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extLst>
              <a:ext uri="{FF2B5EF4-FFF2-40B4-BE49-F238E27FC236}">
                <a16:creationId xmlns:a16="http://schemas.microsoft.com/office/drawing/2014/main" id="{1174B60C-39BD-4324-86D6-0C88768FD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4625"/>
            <a:ext cx="57912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Mariners love the space program because NASA developed the self-righting life boat for returning astronauts.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4 – 50 points</a:t>
            </a:r>
          </a:p>
        </p:txBody>
      </p:sp>
      <p:pic>
        <p:nvPicPr>
          <p:cNvPr id="48131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E6CEF287-B3AD-4180-9736-6D09B9EC2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>
            <a:extLst>
              <a:ext uri="{FF2B5EF4-FFF2-40B4-BE49-F238E27FC236}">
                <a16:creationId xmlns:a16="http://schemas.microsoft.com/office/drawing/2014/main" id="{36D92671-5825-4299-9FAD-E622816F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8006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FIRST space shuttle mission was STS-1 which flew April 12-14, 1981.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10 points</a:t>
            </a:r>
          </a:p>
        </p:txBody>
      </p:sp>
      <p:pic>
        <p:nvPicPr>
          <p:cNvPr id="49155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BC678E2F-5F25-46A0-A0C4-ABCA3211E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extLst>
              <a:ext uri="{FF2B5EF4-FFF2-40B4-BE49-F238E27FC236}">
                <a16:creationId xmlns:a16="http://schemas.microsoft.com/office/drawing/2014/main" id="{6DFC4A4B-7C49-45E0-AA0E-FD205EE27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8006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LAST Space shuttle mission is scheduled for 2010 with a possible additional flight in 2011.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20 points</a:t>
            </a:r>
          </a:p>
        </p:txBody>
      </p:sp>
      <p:pic>
        <p:nvPicPr>
          <p:cNvPr id="50179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23E78323-72CA-4B72-AC54-ABBE0AB6E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>
            <a:extLst>
              <a:ext uri="{FF2B5EF4-FFF2-40B4-BE49-F238E27FC236}">
                <a16:creationId xmlns:a16="http://schemas.microsoft.com/office/drawing/2014/main" id="{5CBE1A39-62DC-4716-9A7A-C3C2C0FEB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746250"/>
            <a:ext cx="50038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VAB is the Vehicle Assembly Building.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30 points</a:t>
            </a:r>
          </a:p>
        </p:txBody>
      </p:sp>
      <p:pic>
        <p:nvPicPr>
          <p:cNvPr id="51203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0D94C79E-2ED1-4B9D-8898-993563535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FAE1947-EFC1-40D8-9769-BDD4F3DEF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32013"/>
            <a:ext cx="528955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Newton’s 2</a:t>
            </a:r>
            <a:r>
              <a:rPr lang="en-US" altLang="en-US" sz="3600" baseline="30000">
                <a:solidFill>
                  <a:schemeClr val="bg1"/>
                </a:solidFill>
                <a:latin typeface="Times New Roman" panose="02020603050405020304" pitchFamily="18" charset="0"/>
              </a:rPr>
              <a:t>nd</a:t>
            </a:r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 Law?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40 points</a:t>
            </a:r>
          </a:p>
        </p:txBody>
      </p:sp>
      <p:pic>
        <p:nvPicPr>
          <p:cNvPr id="6147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8ED01375-FA8E-49E5-8398-CE2143AB1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100249D2-C1D8-42AC-9786-034781B9582C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9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86A16472-ABBF-4E3A-A476-58D059659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>
            <a:extLst>
              <a:ext uri="{FF2B5EF4-FFF2-40B4-BE49-F238E27FC236}">
                <a16:creationId xmlns:a16="http://schemas.microsoft.com/office/drawing/2014/main" id="{67AC28B2-3822-413E-90D5-6003CB11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524000"/>
            <a:ext cx="60483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The maximum speed of the Crawler that takes the Shuttle to the Launch Pad is 2 miles per hour?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40 points</a:t>
            </a:r>
          </a:p>
        </p:txBody>
      </p:sp>
      <p:pic>
        <p:nvPicPr>
          <p:cNvPr id="52227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12ABBDFE-3FC4-41EE-A165-C581D05D3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>
            <a:extLst>
              <a:ext uri="{FF2B5EF4-FFF2-40B4-BE49-F238E27FC236}">
                <a16:creationId xmlns:a16="http://schemas.microsoft.com/office/drawing/2014/main" id="{BD6DA0A1-BBF4-4BEB-B6E8-1B7447809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1600200"/>
            <a:ext cx="58928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Seven astronauts died when the STS-107 Shuttle Columbia was destroyed upon re-entry.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5 – 50 points</a:t>
            </a:r>
          </a:p>
        </p:txBody>
      </p:sp>
      <p:pic>
        <p:nvPicPr>
          <p:cNvPr id="53251" name="Picture 5" descr="purple_md_blk">
            <a:hlinkClick r:id="rId3" action="ppaction://hlinksldjump"/>
            <a:extLst>
              <a:ext uri="{FF2B5EF4-FFF2-40B4-BE49-F238E27FC236}">
                <a16:creationId xmlns:a16="http://schemas.microsoft.com/office/drawing/2014/main" id="{009D29CA-F9C0-4CFB-862E-05E2A7738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4CA15AE-2BF2-476D-8884-61DDB5943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2209800"/>
            <a:ext cx="50704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is the law of inertia?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1 – 50 points</a:t>
            </a:r>
          </a:p>
        </p:txBody>
      </p:sp>
      <p:pic>
        <p:nvPicPr>
          <p:cNvPr id="7171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E282E817-6272-4101-A382-5095A4CF3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>
            <a:hlinkClick r:id="rId4" action="ppaction://hlinksldjump"/>
            <a:extLst>
              <a:ext uri="{FF2B5EF4-FFF2-40B4-BE49-F238E27FC236}">
                <a16:creationId xmlns:a16="http://schemas.microsoft.com/office/drawing/2014/main" id="{2DAAD80E-7CEB-43ED-BB32-E4EE42D6863B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D6915D24-994D-4105-BE36-BFD6EEDE9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545465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Who was the first scientist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to explore how things move,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especially how they fall?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10 points</a:t>
            </a:r>
          </a:p>
        </p:txBody>
      </p:sp>
      <p:pic>
        <p:nvPicPr>
          <p:cNvPr id="8195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F6491F95-6B7B-49DE-9DEA-94B6425E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8528024F-BF2D-4680-BFEA-C298A2633B75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2D7A3B4C-9DD4-48CE-BF3D-030E459A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1762125"/>
            <a:ext cx="44291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famous building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featured prominently </a:t>
            </a: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in his experiments?</a:t>
            </a:r>
          </a:p>
          <a:p>
            <a:pPr algn="ctr"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20 points</a:t>
            </a:r>
          </a:p>
        </p:txBody>
      </p:sp>
      <p:pic>
        <p:nvPicPr>
          <p:cNvPr id="9219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BC48D51E-277B-40A3-9D93-574A2A69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0FFCFFA9-CEBB-4C50-B638-306D2290D316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2780A081-C954-409D-A3ED-ADB43A7D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52600"/>
            <a:ext cx="4391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What was Galileo’s 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experiment?</a:t>
            </a:r>
          </a:p>
          <a:p>
            <a:pPr eaLnBrk="1" hangingPunct="1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Category 2 – 30 points</a:t>
            </a:r>
          </a:p>
        </p:txBody>
      </p:sp>
      <p:pic>
        <p:nvPicPr>
          <p:cNvPr id="10243" name="Picture 5" descr="purple_md_blk">
            <a:hlinkClick r:id="rId2" action="ppaction://hlinksldjump"/>
            <a:extLst>
              <a:ext uri="{FF2B5EF4-FFF2-40B4-BE49-F238E27FC236}">
                <a16:creationId xmlns:a16="http://schemas.microsoft.com/office/drawing/2014/main" id="{C8CEFCA4-5350-43D2-8BF4-410E7C726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  <a:extLst>
              <a:ext uri="{FF2B5EF4-FFF2-40B4-BE49-F238E27FC236}">
                <a16:creationId xmlns:a16="http://schemas.microsoft.com/office/drawing/2014/main" id="{9003E74A-4204-45DA-AD0C-D32C8B18BA7D}"/>
              </a:ext>
            </a:extLst>
          </p:cNvPr>
          <p:cNvSpPr/>
          <p:nvPr/>
        </p:nvSpPr>
        <p:spPr>
          <a:xfrm>
            <a:off x="7570788" y="5924550"/>
            <a:ext cx="658812" cy="4762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908</Words>
  <Application>Microsoft Office PowerPoint</Application>
  <PresentationFormat>On-screen Show (4:3)</PresentationFormat>
  <Paragraphs>234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Slingluff, Angela J Lt Col CAP NM018/CC</cp:lastModifiedBy>
  <cp:revision>34</cp:revision>
  <cp:lastPrinted>2010-09-29T22:41:55Z</cp:lastPrinted>
  <dcterms:created xsi:type="dcterms:W3CDTF">2003-05-14T01:07:43Z</dcterms:created>
  <dcterms:modified xsi:type="dcterms:W3CDTF">2021-03-20T19:52:14Z</dcterms:modified>
</cp:coreProperties>
</file>